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3" r:id="rId4"/>
    <p:sldId id="307" r:id="rId5"/>
    <p:sldId id="312" r:id="rId6"/>
    <p:sldId id="313" r:id="rId7"/>
    <p:sldId id="259" r:id="rId8"/>
    <p:sldId id="321" r:id="rId9"/>
    <p:sldId id="256" r:id="rId10"/>
    <p:sldId id="322" r:id="rId11"/>
    <p:sldId id="260" r:id="rId12"/>
    <p:sldId id="279" r:id="rId13"/>
    <p:sldId id="31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BFDFF"/>
    <a:srgbClr val="F9FCFF"/>
    <a:srgbClr val="F9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74"/>
  </p:normalViewPr>
  <p:slideViewPr>
    <p:cSldViewPr snapToGrid="0">
      <p:cViewPr varScale="1">
        <p:scale>
          <a:sx n="124" d="100"/>
          <a:sy n="124" d="100"/>
        </p:scale>
        <p:origin x="8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859D1D5-0203-6A4A-ADD7-6822ABA4450C}" type="datetimeFigureOut">
              <a:rPr lang="en-US" smtClean="0"/>
              <a:pPr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92178" y="630236"/>
            <a:ext cx="3669632" cy="206416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935705"/>
            <a:ext cx="5486400" cy="56307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7E9B8F54-483C-8940-B4AC-6E901A9F1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2" y="1555902"/>
            <a:ext cx="9279419" cy="31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0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5980533"/>
            <a:ext cx="2179739" cy="75163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2356" y="1"/>
            <a:ext cx="10069449" cy="1117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70514" y="7580133"/>
            <a:ext cx="4217252" cy="412822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/>
              <a:t>CAPTION BLACK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21685" y="7446241"/>
            <a:ext cx="3343206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WHITE</a:t>
            </a:r>
          </a:p>
        </p:txBody>
      </p:sp>
    </p:spTree>
    <p:extLst>
      <p:ext uri="{BB962C8B-B14F-4D97-AF65-F5344CB8AC3E}">
        <p14:creationId xmlns:p14="http://schemas.microsoft.com/office/powerpoint/2010/main" val="35978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7" y="6318665"/>
            <a:ext cx="1277351" cy="4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6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6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80B96-2747-574C-925A-40E7EA91B50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80B96-2747-574C-925A-40E7EA91B50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80B96-2747-574C-925A-40E7EA91B502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9B00-48C4-4716-B21E-A528BA27C24C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88F-ABA7-4C59-B5EC-A6A6F91D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9B00-48C4-4716-B21E-A528BA27C24C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888F-ABA7-4C59-B5EC-A6A6F91D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2" y="5981693"/>
            <a:ext cx="2088205" cy="7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2" y="5981693"/>
            <a:ext cx="2088205" cy="7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accent6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1CFCA-D125-A949-9C4D-70E28E17B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980176"/>
            <a:ext cx="209489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88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5" y="6074683"/>
            <a:ext cx="533507" cy="5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97" y="479502"/>
            <a:ext cx="3824868" cy="13189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52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73868" y="3746498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14641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356" y="3846857"/>
            <a:ext cx="8146411" cy="1655762"/>
          </a:xfrm>
        </p:spPr>
        <p:txBody>
          <a:bodyPr/>
          <a:lstStyle>
            <a:lvl1pPr marL="0" indent="0" algn="l">
              <a:buNone/>
              <a:defRPr sz="2400" b="1" i="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656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56" y="227966"/>
            <a:ext cx="9845735" cy="90810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1382634"/>
            <a:ext cx="9845735" cy="4351338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5980533"/>
            <a:ext cx="2179739" cy="75163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31" y="7506319"/>
            <a:ext cx="1839720" cy="278930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/>
              <a:t>CAPTION BLACK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732522" y="7372350"/>
            <a:ext cx="1728207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WHITE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61570D4-965E-5F4E-98D9-2C9439604217}"/>
              </a:ext>
            </a:extLst>
          </p:cNvPr>
          <p:cNvSpPr/>
          <p:nvPr userDrawn="1"/>
        </p:nvSpPr>
        <p:spPr>
          <a:xfrm rot="16200000">
            <a:off x="10804148" y="5468112"/>
            <a:ext cx="1389888" cy="138988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56" y="227966"/>
            <a:ext cx="9845735" cy="90810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1382634"/>
            <a:ext cx="9845735" cy="4351338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35731" y="7506319"/>
            <a:ext cx="1839720" cy="278930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/>
              <a:t>CAPTION BLACK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732522" y="7372350"/>
            <a:ext cx="1728207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WHITE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452E218-15B4-604B-8622-403576E5B826}"/>
              </a:ext>
            </a:extLst>
          </p:cNvPr>
          <p:cNvSpPr/>
          <p:nvPr userDrawn="1"/>
        </p:nvSpPr>
        <p:spPr>
          <a:xfrm>
            <a:off x="-2" y="5468112"/>
            <a:ext cx="1389888" cy="138988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1825625"/>
            <a:ext cx="9845735" cy="7478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5980533"/>
            <a:ext cx="2179739" cy="75163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62356" y="2708455"/>
            <a:ext cx="4797524" cy="327207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03721" y="2708455"/>
            <a:ext cx="4800600" cy="327207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62356" y="227965"/>
            <a:ext cx="9841965" cy="1325563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07529" y="7278595"/>
            <a:ext cx="1839720" cy="278930"/>
          </a:xfrm>
        </p:spPr>
        <p:txBody>
          <a:bodyPr>
            <a:normAutofit/>
          </a:bodyPr>
          <a:lstStyle>
            <a:lvl1pPr>
              <a:defRPr sz="1100" b="1" i="0" cap="all" baseline="0">
                <a:latin typeface="calibri" charset="0"/>
              </a:defRPr>
            </a:lvl1pPr>
          </a:lstStyle>
          <a:p>
            <a:pPr lvl="0"/>
            <a:r>
              <a:rPr lang="en-US"/>
              <a:t>CAPTION BLACK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4320" y="7144626"/>
            <a:ext cx="1728207" cy="546714"/>
          </a:xfrm>
          <a:gradFill>
            <a:gsLst>
              <a:gs pos="0">
                <a:srgbClr val="000000">
                  <a:alpha val="6000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16200000" scaled="0"/>
          </a:gradFill>
        </p:spPr>
        <p:txBody>
          <a:bodyPr anchor="b" anchorCtr="0">
            <a:normAutofit/>
          </a:bodyPr>
          <a:lstStyle>
            <a:lvl1pPr>
              <a:defRPr sz="1100" b="1" i="0" cap="all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pPr lvl="0"/>
            <a:r>
              <a:rPr lang="en-US"/>
              <a:t>CAPTION WHITE</a:t>
            </a:r>
          </a:p>
        </p:txBody>
      </p:sp>
    </p:spTree>
    <p:extLst>
      <p:ext uri="{BB962C8B-B14F-4D97-AF65-F5344CB8AC3E}">
        <p14:creationId xmlns:p14="http://schemas.microsoft.com/office/powerpoint/2010/main" val="6028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2356" y="0"/>
            <a:ext cx="984573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2356" y="1825625"/>
            <a:ext cx="9845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48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7B2B-7470-4640-81D5-2BCF97BC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0" r:id="rId3"/>
    <p:sldLayoutId id="2147483676" r:id="rId4"/>
    <p:sldLayoutId id="2147483649" r:id="rId5"/>
    <p:sldLayoutId id="2147483671" r:id="rId6"/>
    <p:sldLayoutId id="2147483650" r:id="rId7"/>
    <p:sldLayoutId id="2147483673" r:id="rId8"/>
    <p:sldLayoutId id="2147483663" r:id="rId9"/>
    <p:sldLayoutId id="2147483664" r:id="rId10"/>
    <p:sldLayoutId id="2147483655" r:id="rId11"/>
    <p:sldLayoutId id="2147483674" r:id="rId12"/>
    <p:sldLayoutId id="2147483656" r:id="rId13"/>
    <p:sldLayoutId id="2147483657" r:id="rId14"/>
    <p:sldLayoutId id="2147483658" r:id="rId15"/>
    <p:sldLayoutId id="2147483659" r:id="rId16"/>
    <p:sldLayoutId id="2147483672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calibri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buFontTx/>
        <a:buNone/>
        <a:defRPr sz="2400" b="1" i="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137160" indent="-137160" algn="l" defTabSz="914400" rtl="0" eaLnBrk="1" latinLnBrk="0" hangingPunct="1">
        <a:lnSpc>
          <a:spcPct val="100000"/>
        </a:lnSpc>
        <a:spcBef>
          <a:spcPts val="1200"/>
        </a:spcBef>
        <a:buFont typeface="Arial"/>
        <a:buChar char="•"/>
        <a:defRPr sz="2000" b="1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100000"/>
        </a:lnSpc>
        <a:spcBef>
          <a:spcPts val="1100"/>
        </a:spcBef>
        <a:buClr>
          <a:schemeClr val="accent6">
            <a:lumMod val="60000"/>
            <a:lumOff val="40000"/>
          </a:schemeClr>
        </a:buClr>
        <a:buSzPct val="90000"/>
        <a:buFont typeface="Wingdings" charset="2"/>
        <a:buChar char="§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C1288F-3042-124C-961F-D48D85D14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4849" y="2999678"/>
            <a:ext cx="7845430" cy="2402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Chair’s meeting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28, 2021</a:t>
            </a:r>
          </a:p>
        </p:txBody>
      </p:sp>
    </p:spTree>
    <p:extLst>
      <p:ext uri="{BB962C8B-B14F-4D97-AF65-F5344CB8AC3E}">
        <p14:creationId xmlns:p14="http://schemas.microsoft.com/office/powerpoint/2010/main" val="185337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of Standard 8 example (2017)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85" y="2410501"/>
            <a:ext cx="8919733" cy="21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7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50" y="464269"/>
            <a:ext cx="10156693" cy="908108"/>
          </a:xfrm>
        </p:spPr>
        <p:txBody>
          <a:bodyPr/>
          <a:lstStyle/>
          <a:p>
            <a:r>
              <a:rPr lang="en-US" dirty="0"/>
              <a:t>Pandemic Planning and Policies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9FA65-AF6F-D748-936D-31C35AD18DC0}"/>
              </a:ext>
            </a:extLst>
          </p:cNvPr>
          <p:cNvSpPr txBox="1"/>
          <p:nvPr/>
        </p:nvSpPr>
        <p:spPr>
          <a:xfrm>
            <a:off x="1530850" y="1674688"/>
            <a:ext cx="86816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Rick </a:t>
            </a:r>
            <a:r>
              <a:rPr lang="en-US" dirty="0" err="1"/>
              <a:t>Culliton</a:t>
            </a:r>
            <a:r>
              <a:rPr lang="en-US" dirty="0"/>
              <a:t>, Associate Vice President and Dean of Students</a:t>
            </a:r>
          </a:p>
          <a:p>
            <a:endParaRPr lang="en-US" sz="1000" dirty="0"/>
          </a:p>
          <a:p>
            <a:r>
              <a:rPr lang="en-US" dirty="0"/>
              <a:t>Dr. Tom McLarney, Medical Director</a:t>
            </a:r>
          </a:p>
          <a:p>
            <a:endParaRPr lang="en-US" sz="1000" dirty="0"/>
          </a:p>
          <a:p>
            <a:r>
              <a:rPr lang="en-US" dirty="0"/>
              <a:t>Bill Nelligan Director, Environmental Services</a:t>
            </a:r>
          </a:p>
          <a:p>
            <a:endParaRPr lang="en-US" sz="1000" dirty="0"/>
          </a:p>
          <a:p>
            <a:r>
              <a:rPr lang="en-US" dirty="0"/>
              <a:t>Mike Conte, Director of Physical Plant Operations</a:t>
            </a:r>
          </a:p>
        </p:txBody>
      </p:sp>
    </p:spTree>
    <p:extLst>
      <p:ext uri="{BB962C8B-B14F-4D97-AF65-F5344CB8AC3E}">
        <p14:creationId xmlns:p14="http://schemas.microsoft.com/office/powerpoint/2010/main" val="275764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618C-FF73-6D42-8868-3579AF10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08" y="0"/>
            <a:ext cx="10279984" cy="13255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Conversation with the President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A90F3-F2C1-4942-83B3-5CDB1BD38A1C}"/>
              </a:ext>
            </a:extLst>
          </p:cNvPr>
          <p:cNvSpPr txBox="1"/>
          <p:nvPr/>
        </p:nvSpPr>
        <p:spPr>
          <a:xfrm>
            <a:off x="1530849" y="1808252"/>
            <a:ext cx="269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Roth, President</a:t>
            </a:r>
          </a:p>
        </p:txBody>
      </p:sp>
    </p:spTree>
    <p:extLst>
      <p:ext uri="{BB962C8B-B14F-4D97-AF65-F5344CB8AC3E}">
        <p14:creationId xmlns:p14="http://schemas.microsoft.com/office/powerpoint/2010/main" val="276515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109E-08B6-D142-80E7-52D70E3E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02" y="227966"/>
            <a:ext cx="9920389" cy="90810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CBD6-618E-204F-B7CA-42FAD0640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Upcoming meeting: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	Tuesday, November 23</a:t>
            </a:r>
            <a:r>
              <a:rPr lang="en-US">
                <a:cs typeface="calibri"/>
              </a:rPr>
              <a:t>, 11:50am – 1:10pm</a:t>
            </a:r>
            <a:endParaRPr lang="en-US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7E3CE-8D5D-DC4F-A126-905AF0AFE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28841-C91E-7F49-9C26-3C37BF649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905D-B24D-B643-97C7-0660420C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9505-9C2E-4F42-9142-0A49B65B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356" y="1661374"/>
            <a:ext cx="9845735" cy="4072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Welcome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Meet the new cabinet members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Meet the ACAF staff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Sabbatical planning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Spring curriculum planning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Assessment and reaccreditation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Pandemic planning and policies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latin typeface="calibri"/>
                <a:cs typeface="calibri"/>
              </a:rPr>
              <a:t>Conversation with the President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7A64C-6FBD-0E4A-BE7A-7E78692B2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E8FC2-D660-1F44-82DF-90C3C7FBA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6782-40E6-364E-8D33-5A9DD9F4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New Cabinet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AE22-0F46-764D-970D-C0E1B706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357" y="1382634"/>
            <a:ext cx="91989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22BF-515B-8944-A203-C306C5A00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FAE68-3282-AF40-8B4A-3D2A9BAD6F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23A38-3619-0545-863A-B86B6412DFFD}"/>
              </a:ext>
            </a:extLst>
          </p:cNvPr>
          <p:cNvSpPr txBox="1"/>
          <p:nvPr/>
        </p:nvSpPr>
        <p:spPr>
          <a:xfrm>
            <a:off x="2377305" y="1382634"/>
            <a:ext cx="8438640" cy="425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Amin Gonzalez</a:t>
            </a:r>
            <a:br>
              <a:rPr lang="en-US" sz="2800" dirty="0"/>
            </a:br>
            <a:r>
              <a:rPr lang="en-US" i="1" dirty="0"/>
              <a:t>Vice President and Dean of Admission and Financial Aid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3200" dirty="0"/>
              <a:t>Frantz Williams</a:t>
            </a:r>
          </a:p>
          <a:p>
            <a:pPr>
              <a:lnSpc>
                <a:spcPct val="150000"/>
              </a:lnSpc>
            </a:pPr>
            <a:r>
              <a:rPr lang="en-US" dirty="0"/>
              <a:t>Vice President for Advancement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3200" dirty="0"/>
              <a:t>Renell Wynn </a:t>
            </a:r>
          </a:p>
          <a:p>
            <a:pPr>
              <a:lnSpc>
                <a:spcPct val="150000"/>
              </a:lnSpc>
            </a:pPr>
            <a:r>
              <a:rPr lang="en-US" dirty="0"/>
              <a:t>Vice President for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6805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3D1F-17B9-5C4E-BA38-0606E186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0" y="227966"/>
            <a:ext cx="10423821" cy="908108"/>
          </a:xfrm>
        </p:spPr>
        <p:txBody>
          <a:bodyPr>
            <a:normAutofit/>
          </a:bodyPr>
          <a:lstStyle/>
          <a:p>
            <a:r>
              <a:rPr lang="en-US" dirty="0"/>
              <a:t>Meet the ACAF Staff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CB2A9-A9CC-3646-B440-91BA96BFE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BBA26-1EFB-0B4D-9123-738EFDBEE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721E5-88DB-2549-BBF7-691622AA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32" y="1839074"/>
            <a:ext cx="9845735" cy="3939896"/>
          </a:xfrm>
        </p:spPr>
        <p:txBody>
          <a:bodyPr>
            <a:normAutofit/>
          </a:bodyPr>
          <a:lstStyle/>
          <a:p>
            <a:r>
              <a:rPr lang="en-US" b="0" dirty="0"/>
              <a:t>Sterling Berry-Whitlock, Faculty Employment Specialist (visiting faculty)</a:t>
            </a:r>
          </a:p>
          <a:p>
            <a:r>
              <a:rPr lang="en-US" b="0" dirty="0"/>
              <a:t>Megan Flagg, Executive Assistant to the Provost</a:t>
            </a:r>
          </a:p>
          <a:p>
            <a:r>
              <a:rPr lang="en-US" b="0" dirty="0"/>
              <a:t>Lisa Sacks, Assistant Director for Curricular Initiatives</a:t>
            </a:r>
          </a:p>
          <a:p>
            <a:r>
              <a:rPr lang="en-US" b="0" dirty="0"/>
              <a:t>Joy </a:t>
            </a:r>
            <a:r>
              <a:rPr lang="en-US" b="0" dirty="0" err="1"/>
              <a:t>Vodak</a:t>
            </a:r>
            <a:r>
              <a:rPr lang="en-US" b="0" dirty="0"/>
              <a:t>, Associate Director</a:t>
            </a:r>
          </a:p>
          <a:p>
            <a:r>
              <a:rPr lang="en-US" b="0" dirty="0"/>
              <a:t>Maureen Zimmer, Faculty Employment Specialist (grid faculty)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E271-F4E0-A94D-8068-962E38D8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42" y="227966"/>
            <a:ext cx="10615549" cy="908108"/>
          </a:xfrm>
        </p:spPr>
        <p:txBody>
          <a:bodyPr>
            <a:normAutofit/>
          </a:bodyPr>
          <a:lstStyle/>
          <a:p>
            <a:r>
              <a:rPr lang="en-US" dirty="0"/>
              <a:t>Sabbatical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2306A-B65D-5348-BF2B-C84190A281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77C67-B2C9-F043-980B-2EF7EFDEB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3B658-AB09-3942-9322-3EE4B4C4FBFD}"/>
              </a:ext>
            </a:extLst>
          </p:cNvPr>
          <p:cNvSpPr txBox="1"/>
          <p:nvPr/>
        </p:nvSpPr>
        <p:spPr>
          <a:xfrm>
            <a:off x="1092542" y="1362086"/>
            <a:ext cx="1045897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The </a:t>
            </a:r>
            <a:r>
              <a:rPr lang="en-US" sz="1900" dirty="0"/>
              <a:t>Sabbatical chart is a report of the accumulated semesters towards </a:t>
            </a:r>
            <a:r>
              <a:rPr lang="en-US" sz="1900" b="1" dirty="0"/>
              <a:t>eligibility</a:t>
            </a:r>
            <a:r>
              <a:rPr lang="en-US" sz="1900" dirty="0"/>
              <a:t> to apply for a sabbatical. The </a:t>
            </a:r>
            <a:r>
              <a:rPr lang="en-US" sz="1900" dirty="0">
                <a:solidFill>
                  <a:srgbClr val="000000"/>
                </a:solidFill>
              </a:rPr>
              <a:t>Advisory Committee is reviewing a proposal from the ad hoc committee on reappointment and promotion for continuing, non-tenure track faculty.  Currently, Adjunct and Professors of the Practice can apply for sabbatical on an ad hoc basis, although we anticipate a change in the policy shortly.  They are listed on the sabbatical chart to indicate when they had their last sabbatical. </a:t>
            </a:r>
          </a:p>
          <a:p>
            <a:endParaRPr lang="en-US" sz="1900" dirty="0"/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A complete application includes a description of the intended purpose and anticipated result of the sabbatical and/or leave, as well as the report from the last sabbatical/leave</a:t>
            </a:r>
          </a:p>
          <a:p>
            <a:endParaRPr lang="en-US" sz="1900" b="1" dirty="0"/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Chair reviews applications and forwards to Maureen Zimmer with a proposal making a recommendation and justification of which faculty should be approved for sabbatical or unpaid leave </a:t>
            </a:r>
          </a:p>
          <a:p>
            <a:endParaRPr lang="en-US" sz="1900" dirty="0"/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October 13 – Applications due to Maureen</a:t>
            </a:r>
          </a:p>
          <a:p>
            <a:endParaRPr lang="en-US" sz="1900" dirty="0"/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November 1– Approvals will be sent to faculty</a:t>
            </a:r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6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984C-BC67-8D46-A867-C32B8914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455" y="340982"/>
            <a:ext cx="9845735" cy="908108"/>
          </a:xfrm>
        </p:spPr>
        <p:txBody>
          <a:bodyPr>
            <a:normAutofit/>
          </a:bodyPr>
          <a:lstStyle/>
          <a:p>
            <a:r>
              <a:rPr lang="en-US" dirty="0"/>
              <a:t>Spring Course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FCD2B-78A3-1747-9C5A-C6FE8B1C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648" y="1664412"/>
            <a:ext cx="9845735" cy="42031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Pre-Covid Standard Meeting Times are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With PAC closure, classroom space is limited.</a:t>
            </a:r>
          </a:p>
          <a:p>
            <a:pPr marL="937260" lvl="3" indent="-342900">
              <a:buFont typeface="Arial" panose="020B0604020202020204" pitchFamily="34" charset="0"/>
              <a:buChar char="•"/>
            </a:pPr>
            <a:r>
              <a:rPr lang="en-US" b="0" dirty="0"/>
              <a:t>All departments/centers/programs are asked to redistribute Spring 2022 course offerings to comply with 20-40-40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New “Room Seek” and “View by Room” features in </a:t>
            </a:r>
            <a:r>
              <a:rPr lang="en-US" b="0" dirty="0" err="1"/>
              <a:t>CourseLeaf</a:t>
            </a:r>
            <a:r>
              <a:rPr lang="en-US" b="0" dirty="0"/>
              <a:t> CLSS.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Curriculum Development will likely open in January this year and close at the end of February.</a:t>
            </a:r>
          </a:p>
          <a:p>
            <a:endParaRPr lang="en-US" b="0" dirty="0"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A05E9-63C9-1746-9F7A-4BA518A22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60C0-F04C-254E-8169-A2F28C84F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857" y="18255"/>
            <a:ext cx="9845735" cy="1325563"/>
          </a:xfrm>
        </p:spPr>
        <p:txBody>
          <a:bodyPr/>
          <a:lstStyle/>
          <a:p>
            <a:r>
              <a:rPr lang="en-US" dirty="0"/>
              <a:t>Assessment &amp; Accreditation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4414" y="1825625"/>
            <a:ext cx="1004367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Emailed all chairs last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Responded to AY20-21 annual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Big Ask </a:t>
            </a:r>
            <a:r>
              <a:rPr lang="en-US" b="0" dirty="0"/>
              <a:t>– looking for info for NECHE self-study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Big Idea </a:t>
            </a:r>
            <a:r>
              <a:rPr lang="en-US" b="0" dirty="0"/>
              <a:t>– what can I do for you?</a:t>
            </a:r>
          </a:p>
        </p:txBody>
      </p:sp>
    </p:spTree>
    <p:extLst>
      <p:ext uri="{BB962C8B-B14F-4D97-AF65-F5344CB8AC3E}">
        <p14:creationId xmlns:p14="http://schemas.microsoft.com/office/powerpoint/2010/main" val="400330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012" y="0"/>
            <a:ext cx="10321080" cy="1325563"/>
          </a:xfrm>
        </p:spPr>
        <p:txBody>
          <a:bodyPr/>
          <a:lstStyle/>
          <a:p>
            <a:r>
              <a:rPr lang="en-US" dirty="0"/>
              <a:t>Assessment &amp;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E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Must do for all for departments, programs, colleges that offer a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Four questions</a:t>
            </a:r>
          </a:p>
          <a:p>
            <a:pPr lvl="3"/>
            <a:r>
              <a:rPr lang="en-US" sz="2400" b="0" dirty="0"/>
              <a:t>Goals posted?</a:t>
            </a:r>
          </a:p>
          <a:p>
            <a:pPr lvl="3"/>
            <a:r>
              <a:rPr lang="en-US" sz="2400" b="0" dirty="0"/>
              <a:t>What evidence?</a:t>
            </a:r>
          </a:p>
          <a:p>
            <a:pPr lvl="3"/>
            <a:r>
              <a:rPr lang="en-US" sz="2400" b="0" dirty="0"/>
              <a:t>Who reviews?</a:t>
            </a:r>
          </a:p>
          <a:p>
            <a:pPr lvl="3"/>
            <a:r>
              <a:rPr lang="en-US" sz="2400" b="0" dirty="0"/>
              <a:t>Changes made?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Text of Standard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Specific units get profiled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Emphasis on those that have made changes based in data/evidence/info collected</a:t>
            </a:r>
          </a:p>
        </p:txBody>
      </p:sp>
    </p:spTree>
    <p:extLst>
      <p:ext uri="{BB962C8B-B14F-4D97-AF65-F5344CB8AC3E}">
        <p14:creationId xmlns:p14="http://schemas.microsoft.com/office/powerpoint/2010/main" val="323257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7964" y="0"/>
            <a:ext cx="10660127" cy="1325563"/>
          </a:xfrm>
        </p:spPr>
        <p:txBody>
          <a:bodyPr/>
          <a:lstStyle/>
          <a:p>
            <a:r>
              <a:rPr lang="en-US" dirty="0"/>
              <a:t>E-Series example (2017)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2" y="1690688"/>
            <a:ext cx="12016869" cy="41986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15411" y="4752655"/>
            <a:ext cx="4052578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Other than grades, what other data/evidence used to determine that graduates have achieved desired outcomes?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5868" y="4411293"/>
            <a:ext cx="266204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Who interprets the data/evidence?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5543" y="5053973"/>
            <a:ext cx="346281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Who interprets the data/evidence?</a:t>
            </a:r>
          </a:p>
        </p:txBody>
      </p:sp>
    </p:spTree>
    <p:extLst>
      <p:ext uri="{BB962C8B-B14F-4D97-AF65-F5344CB8AC3E}">
        <p14:creationId xmlns:p14="http://schemas.microsoft.com/office/powerpoint/2010/main" val="112135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sleyan University 1">
      <a:dk1>
        <a:srgbClr val="2F353C"/>
      </a:dk1>
      <a:lt1>
        <a:srgbClr val="F8FBFE"/>
      </a:lt1>
      <a:dk2>
        <a:srgbClr val="E90031"/>
      </a:dk2>
      <a:lt2>
        <a:srgbClr val="F9FCFE"/>
      </a:lt2>
      <a:accent1>
        <a:srgbClr val="F24A4A"/>
      </a:accent1>
      <a:accent2>
        <a:srgbClr val="2F353C"/>
      </a:accent2>
      <a:accent3>
        <a:srgbClr val="FC7B70"/>
      </a:accent3>
      <a:accent4>
        <a:srgbClr val="636466"/>
      </a:accent4>
      <a:accent5>
        <a:srgbClr val="FFA59A"/>
      </a:accent5>
      <a:accent6>
        <a:srgbClr val="939598"/>
      </a:accent6>
      <a:hlink>
        <a:srgbClr val="E90031"/>
      </a:hlink>
      <a:folHlink>
        <a:srgbClr val="93959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leyan_2019.potx" id="{EB3CA8DA-1FFC-F84C-9457-C085DE9286FD}" vid="{79880AED-55DA-194F-A2A9-E8669AEB4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533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</vt:lpstr>
      <vt:lpstr>Georgia</vt:lpstr>
      <vt:lpstr>Wingdings</vt:lpstr>
      <vt:lpstr>Office Theme</vt:lpstr>
      <vt:lpstr>PowerPoint Presentation</vt:lpstr>
      <vt:lpstr>Agenda</vt:lpstr>
      <vt:lpstr>Meet the New Cabinet Members</vt:lpstr>
      <vt:lpstr>Meet the ACAF Staff</vt:lpstr>
      <vt:lpstr>Sabbatical Planning</vt:lpstr>
      <vt:lpstr>Spring Course Planning</vt:lpstr>
      <vt:lpstr>Assessment &amp; Accreditation</vt:lpstr>
      <vt:lpstr>Assessment &amp; Accreditation</vt:lpstr>
      <vt:lpstr>E-Series example (2017)</vt:lpstr>
      <vt:lpstr>Text of Standard 8 example (2017)</vt:lpstr>
      <vt:lpstr>PowerPoint Presentation</vt:lpstr>
      <vt:lpstr>Pandemic Planning and Policies</vt:lpstr>
      <vt:lpstr>Conversation with the President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Marcotty, Anne</dc:creator>
  <cp:lastModifiedBy>Sheryl Culotta</cp:lastModifiedBy>
  <cp:revision>266</cp:revision>
  <cp:lastPrinted>2018-09-21T18:40:49Z</cp:lastPrinted>
  <dcterms:created xsi:type="dcterms:W3CDTF">2019-01-23T16:28:10Z</dcterms:created>
  <dcterms:modified xsi:type="dcterms:W3CDTF">2021-09-24T18:20:26Z</dcterms:modified>
</cp:coreProperties>
</file>